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63"/>
  </p:notesMasterIdLst>
  <p:sldIdLst>
    <p:sldId id="256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7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296" r:id="rId60"/>
    <p:sldId id="261" r:id="rId61"/>
    <p:sldId id="25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7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96"/>
            <p14:sldId id="261"/>
            <p14:sldId id="257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18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L6 Control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9" y="3061806"/>
            <a:ext cx="7660849" cy="3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195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vs. Selective Search used by Fast R-CNN</a:t>
            </a:r>
          </a:p>
          <a:p>
            <a:pPr lvl="1"/>
            <a:r>
              <a:rPr lang="en-US" dirty="0"/>
              <a:t>RPN is a learnable CNN; Selective Search is a fixed heuristic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D84AB-879D-36AD-B746-722ED628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35" y="2957137"/>
            <a:ext cx="8389129" cy="38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B784-099C-CD3B-C12D-D7B0A7F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Loss Function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B958-C108-DAF8-D2E2-FEA8D3F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4973E-74E7-67E1-CD95-DC86862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4B4B9-2F8A-A6A3-461C-14E30DD7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37" y="2054827"/>
            <a:ext cx="9372526" cy="43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E74-0F50-055F-04B0-7D195E89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192403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55645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2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5725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computer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D2-5AB0-3BFC-3E27-A668E39C5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Since there is no object in this grid, pc=0, and all the other entries are 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58087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5396" y="5241190"/>
            <a:ext cx="38023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  <a:p>
            <a:r>
              <a:rPr lang="en-US" sz="1050" dirty="0"/>
              <a:t>0.9</a:t>
            </a:r>
            <a:endParaRPr lang="en-SE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/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and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2"/>
                <a:stretch>
                  <a:fillRect l="-2018" t="-2347" r="-1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belongs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5" y="3006860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A3A7-2C50-5707-8745-CEA57E76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Object Detectors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61FA-80FD-6F72-6E9D-24B805BE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A015-82F6-8423-D83B-1906DC54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210F-73AA-4AAD-8025-C3FBD23C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09044"/>
            <a:ext cx="9144000" cy="279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80077F-0125-466E-ED5B-336F90259B0B}"/>
              </a:ext>
            </a:extLst>
          </p:cNvPr>
          <p:cNvSpPr/>
          <p:nvPr/>
        </p:nvSpPr>
        <p:spPr bwMode="auto">
          <a:xfrm>
            <a:off x="6312024" y="3288391"/>
            <a:ext cx="720080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96228-D27F-5701-DFB4-C146231DC48B}"/>
              </a:ext>
            </a:extLst>
          </p:cNvPr>
          <p:cNvSpPr txBox="1"/>
          <p:nvPr/>
        </p:nvSpPr>
        <p:spPr>
          <a:xfrm>
            <a:off x="7064302" y="2702553"/>
            <a:ext cx="6158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RPN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E446-E680-F167-303E-787F7AAD5032}"/>
              </a:ext>
            </a:extLst>
          </p:cNvPr>
          <p:cNvSpPr txBox="1"/>
          <p:nvPr/>
        </p:nvSpPr>
        <p:spPr>
          <a:xfrm>
            <a:off x="4045565" y="2361184"/>
            <a:ext cx="197842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backbone network</a:t>
            </a:r>
          </a:p>
          <a:p>
            <a:r>
              <a:rPr lang="en-US" sz="1600" dirty="0"/>
              <a:t>to generate feature </a:t>
            </a:r>
          </a:p>
          <a:p>
            <a:r>
              <a:rPr lang="en-US" sz="1600" dirty="0"/>
              <a:t>maps once</a:t>
            </a:r>
          </a:p>
          <a:p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394788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844213"/>
          </a:xfrm>
        </p:spPr>
        <p:txBody>
          <a:bodyPr>
            <a:normAutofit fontScale="92500"/>
          </a:bodyPr>
          <a:lstStyle/>
          <a:p>
            <a:r>
              <a:rPr lang="en-US" dirty="0"/>
              <a:t>A CNN with only CONV layers, no FC layers,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Effective receptive field size grows linearly in the feedforward direction with number of CONV layers: with L 3x3 CONV layers, receptive field grows slowly as 2L+1 (3x3, 5x5, 7x7…)</a:t>
            </a:r>
          </a:p>
          <a:p>
            <a:pPr lvl="1"/>
            <a:r>
              <a:rPr lang="en-US" dirty="0"/>
              <a:t>Problem #2: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010809"/>
            <a:ext cx="8964488" cy="26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 err="1"/>
              <a:t>Upsampling</a:t>
            </a:r>
            <a:r>
              <a:rPr lang="en-US" dirty="0"/>
              <a:t> with interpolation or transposed convolution to get same-size output as input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190421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Unpooling</a:t>
            </a:r>
            <a:r>
              <a:rPr lang="en-US" dirty="0"/>
              <a:t> for </a:t>
            </a:r>
            <a:r>
              <a:rPr lang="en-US" dirty="0" err="1"/>
              <a:t>Upsampling</a:t>
            </a:r>
            <a:r>
              <a:rPr lang="en-US" dirty="0"/>
              <a:t>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Bilinear/Bicubic Interpolation for </a:t>
            </a:r>
            <a:r>
              <a:rPr lang="en-US" dirty="0" err="1"/>
              <a:t>Upsampling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56065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 with bilinear (left) and bicubic (right) interpolation, to generate smoother outputs</a:t>
            </a:r>
          </a:p>
          <a:p>
            <a:r>
              <a:rPr lang="en-US" dirty="0"/>
              <a:t>Each output element is computed as a linear or cubic combination of its closest neighbors; closer neighbors are given higher weights</a:t>
            </a:r>
          </a:p>
          <a:p>
            <a:pPr lvl="1"/>
            <a:r>
              <a:rPr lang="en-US" dirty="0"/>
              <a:t>Bilinear: use 4 closest neighbors in x and y to construct linear approximations</a:t>
            </a:r>
          </a:p>
          <a:p>
            <a:pPr lvl="1"/>
            <a:r>
              <a:rPr lang="en-US" dirty="0"/>
              <a:t>Bicubic: use 3 closest neighbors in x and y to construct cubic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9" y="4615104"/>
            <a:ext cx="4390905" cy="201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9" y="4660520"/>
            <a:ext cx="4292891" cy="1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922E-86C8-3060-CB86-80197D48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Recall: Regular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38C35-5027-D669-7044-C4DF94D9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6422-AA9F-C843-AAE0-65BF7375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01904-3976-056F-0A62-817076F9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50" y="1307989"/>
            <a:ext cx="10037113" cy="51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10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6491-9FF5-48C8-DFD4-726AF271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66280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Learnable </a:t>
            </a:r>
            <a:r>
              <a:rPr lang="en-US" sz="4800" dirty="0" err="1"/>
              <a:t>Upsampling</a:t>
            </a:r>
            <a:r>
              <a:rPr lang="en-US" sz="4800" dirty="0"/>
              <a:t>: 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C362-3A60-C211-8E98-9E5BC261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F4CEF-649F-5791-E958-8075BE0C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0739-D891-AB90-BFE1-5DFDA00C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75" y="579938"/>
            <a:ext cx="6817600" cy="313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4C9A4-464E-6A0B-C676-224A58E5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5" y="3727823"/>
            <a:ext cx="6817600" cy="31365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6A9364-6935-91F1-2EFF-359BB0BE2AB8}"/>
              </a:ext>
            </a:extLst>
          </p:cNvPr>
          <p:cNvGrpSpPr/>
          <p:nvPr/>
        </p:nvGrpSpPr>
        <p:grpSpPr>
          <a:xfrm>
            <a:off x="6963983" y="4252021"/>
            <a:ext cx="2193796" cy="2243852"/>
            <a:chOff x="5474548" y="4195921"/>
            <a:chExt cx="2193796" cy="2243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276FC-D3A3-10E2-D1C7-0C9FF97CFE29}"/>
                </a:ext>
              </a:extLst>
            </p:cNvPr>
            <p:cNvSpPr/>
            <p:nvPr/>
          </p:nvSpPr>
          <p:spPr bwMode="auto">
            <a:xfrm>
              <a:off x="5474548" y="4195921"/>
              <a:ext cx="2193796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21C6B7-88C3-8FDF-16D6-57E22DD5294F}"/>
                </a:ext>
              </a:extLst>
            </p:cNvPr>
            <p:cNvSpPr/>
            <p:nvPr/>
          </p:nvSpPr>
          <p:spPr bwMode="auto">
            <a:xfrm rot="5400000">
              <a:off x="4610452" y="5143629"/>
              <a:ext cx="2160240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10AD39-B497-F016-0158-42542D1477BE}"/>
              </a:ext>
            </a:extLst>
          </p:cNvPr>
          <p:cNvSpPr txBox="1"/>
          <p:nvPr/>
        </p:nvSpPr>
        <p:spPr>
          <a:xfrm>
            <a:off x="1633450" y="4853252"/>
            <a:ext cx="5580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(can also trim from bottom and right, or bottom and left…)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3407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DB39-A8D3-E6DD-EB84-413BD0FF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Transposed Convolution 1D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DD68-9C81-CAA3-8C43-49B04F16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366176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Fig shows a 1D example of size 3 filter, stride 2: </a:t>
            </a:r>
          </a:p>
          <a:p>
            <a:pPr lvl="1"/>
            <a:r>
              <a:rPr lang="en-US" dirty="0"/>
              <a:t>Output has copies of filter weighted by input</a:t>
            </a:r>
          </a:p>
          <a:p>
            <a:pPr lvl="1"/>
            <a:r>
              <a:rPr lang="en-US" dirty="0"/>
              <a:t>Move 2 pixels in output for each pixel in input</a:t>
            </a:r>
          </a:p>
          <a:p>
            <a:pPr lvl="1"/>
            <a:r>
              <a:rPr lang="en-US" dirty="0"/>
              <a:t>Sum at overlaps (</a:t>
            </a:r>
            <a:r>
              <a:rPr lang="en-US" dirty="0" err="1"/>
              <a:t>az+bx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Crop one pixel (either top or bottom) to make output 2x input</a:t>
            </a:r>
          </a:p>
          <a:p>
            <a:r>
              <a:rPr lang="en-US" dirty="0"/>
              <a:t>The filter moves at a slower pace than with unit stride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39F5-A92C-2656-A8F8-D7A2459F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2085-E551-4FB3-DB85-CD3CDF99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13" y="2355102"/>
            <a:ext cx="4900742" cy="27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8AEB-A878-DC7E-A531-8E7EF4F3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Semantic Segmentation: Fully Convolutional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003D-4048-F128-19BD-3680AE1E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FFE7F-F490-9D28-A136-20482751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B37A-22A9-499A-9ED1-D25B1246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5" y="1308899"/>
            <a:ext cx="10892690" cy="46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41438"/>
            <a:ext cx="11057747" cy="50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C39A-9097-8A8B-B842-5FCE2422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5E6D-2A96-C0B1-81E4-BE8F2A2E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1729D-0360-FFF6-BD67-7EDDD59B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F771-3843-E321-8BFB-A1BF7432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4273-07A4-D0C2-FDBD-462E806A0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D767E-DF66-69AF-6002-E67FEB04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8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8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451E-6C70-C684-88E0-4331730C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146E-536F-9A8F-33A8-74E78EAC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58EF7-7F72-C6EC-0922-69E095F8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B74DED-E017-4B48-993D-214C5B7E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5"/>
            <a:ext cx="121920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31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1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1.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79945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081546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79945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081546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79945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3EB4-054D-2993-F4A8-7149C224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EE61-B007-1BF1-94F6-1629791D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9046F-521E-7394-F3DD-AD3B917E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7C3D0-D2D2-8E6A-5BF1-A907C5E1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85" y="133565"/>
            <a:ext cx="2916486" cy="3312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031B5-CAE9-959D-E47B-FCB3FFD0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17" y="133565"/>
            <a:ext cx="2904102" cy="330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FC3B5-3328-9CB6-2CC5-23C6C5B2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665" y="133565"/>
            <a:ext cx="2910294" cy="331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E1520-F691-7652-3ED8-9DADDDEF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769" y="3504554"/>
            <a:ext cx="2891717" cy="332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DC72B-75E7-E61D-AC96-F248C3FF5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632" y="3504554"/>
            <a:ext cx="2891717" cy="3318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4200-1D2D-2D7A-6D70-172ECAD88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877" y="3458173"/>
            <a:ext cx="3049942" cy="1786395"/>
          </a:xfrm>
          <a:prstGeom prst="rect">
            <a:avLst/>
          </a:prstGeom>
        </p:spPr>
      </p:pic>
      <p:graphicFrame>
        <p:nvGraphicFramePr>
          <p:cNvPr id="11" name="Table 16">
            <a:extLst>
              <a:ext uri="{FF2B5EF4-FFF2-40B4-BE49-F238E27FC236}">
                <a16:creationId xmlns:a16="http://schemas.microsoft.com/office/drawing/2014/main" id="{9971093D-8F3F-DCB3-6272-6DCC42D4A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208129"/>
              </p:ext>
            </p:extLst>
          </p:nvPr>
        </p:nvGraphicFramePr>
        <p:xfrm>
          <a:off x="3031131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3973FA-4E70-1382-C119-4B3DCF2D3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946870"/>
              </p:ext>
            </p:extLst>
          </p:nvPr>
        </p:nvGraphicFramePr>
        <p:xfrm>
          <a:off x="6245070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EFF45-7785-DD4F-0664-1BEC9D8549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220851"/>
              </p:ext>
            </p:extLst>
          </p:nvPr>
        </p:nvGraphicFramePr>
        <p:xfrm>
          <a:off x="9297004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FP=1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D0F6A05-8912-2D3F-BD5A-77A51EB59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584745"/>
              </p:ext>
            </p:extLst>
          </p:nvPr>
        </p:nvGraphicFramePr>
        <p:xfrm>
          <a:off x="3311040" y="5684786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D723A79-201F-2271-B756-2600B3CF3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679541"/>
              </p:ext>
            </p:extLst>
          </p:nvPr>
        </p:nvGraphicFramePr>
        <p:xfrm>
          <a:off x="7019755" y="5882117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FN=0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TP=3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/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  <a:blipFill>
                <a:blip r:embed="rId8"/>
                <a:stretch>
                  <a:fillRect l="-2500" b="-3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/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the P-R Curve</a:t>
                </a:r>
                <a:r>
                  <a:rPr lang="en-US" dirty="0"/>
                  <a:t>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blipFill>
                <a:blip r:embed="rId9"/>
                <a:stretch>
                  <a:fillRect l="-1587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95E204-05C7-5600-D5E3-17C9F162B00D}"/>
              </a:ext>
            </a:extLst>
          </p:cNvPr>
          <p:cNvSpPr txBox="1"/>
          <p:nvPr/>
        </p:nvSpPr>
        <p:spPr>
          <a:xfrm>
            <a:off x="7655041" y="340052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426DAB-2C2A-AC91-7D33-AF5F6D9C13D0}"/>
              </a:ext>
            </a:extLst>
          </p:cNvPr>
          <p:cNvSpPr txBox="1"/>
          <p:nvPr/>
        </p:nvSpPr>
        <p:spPr>
          <a:xfrm>
            <a:off x="7524311" y="210816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4FE5E5-43E4-7F4B-BC70-636841BF499C}"/>
              </a:ext>
            </a:extLst>
          </p:cNvPr>
          <p:cNvCxnSpPr>
            <a:cxnSpLocks/>
          </p:cNvCxnSpPr>
          <p:nvPr/>
        </p:nvCxnSpPr>
        <p:spPr bwMode="auto">
          <a:xfrm>
            <a:off x="2394964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20C67C-316D-9F49-157D-EAC17181E79C}"/>
              </a:ext>
            </a:extLst>
          </p:cNvPr>
          <p:cNvCxnSpPr>
            <a:cxnSpLocks/>
          </p:cNvCxnSpPr>
          <p:nvPr/>
        </p:nvCxnSpPr>
        <p:spPr bwMode="auto">
          <a:xfrm>
            <a:off x="5940029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8B4B4B-3692-5948-948B-8EEDF52CF568}"/>
              </a:ext>
            </a:extLst>
          </p:cNvPr>
          <p:cNvCxnSpPr>
            <a:cxnSpLocks/>
          </p:cNvCxnSpPr>
          <p:nvPr/>
        </p:nvCxnSpPr>
        <p:spPr bwMode="auto">
          <a:xfrm>
            <a:off x="9494587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293C19-C41B-EA9F-E91D-3EA7F83CF119}"/>
              </a:ext>
            </a:extLst>
          </p:cNvPr>
          <p:cNvCxnSpPr>
            <a:cxnSpLocks/>
          </p:cNvCxnSpPr>
          <p:nvPr/>
        </p:nvCxnSpPr>
        <p:spPr bwMode="auto">
          <a:xfrm>
            <a:off x="4111251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CA7F0E-9809-6B32-0EFF-292910E9BCF4}"/>
              </a:ext>
            </a:extLst>
          </p:cNvPr>
          <p:cNvCxnSpPr>
            <a:cxnSpLocks/>
          </p:cNvCxnSpPr>
          <p:nvPr/>
        </p:nvCxnSpPr>
        <p:spPr bwMode="auto">
          <a:xfrm>
            <a:off x="7761862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5F007-959B-AC39-CF69-9652276AC8C3}"/>
              </a:ext>
            </a:extLst>
          </p:cNvPr>
          <p:cNvSpPr txBox="1"/>
          <p:nvPr/>
        </p:nvSpPr>
        <p:spPr>
          <a:xfrm>
            <a:off x="1943350" y="25063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D6782B-6CC7-8A8B-51C0-46A212110E2D}"/>
              </a:ext>
            </a:extLst>
          </p:cNvPr>
          <p:cNvSpPr txBox="1"/>
          <p:nvPr/>
        </p:nvSpPr>
        <p:spPr>
          <a:xfrm>
            <a:off x="4918935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F22F9-E5BA-7462-A3CB-E2132E7D2824}"/>
              </a:ext>
            </a:extLst>
          </p:cNvPr>
          <p:cNvSpPr txBox="1"/>
          <p:nvPr/>
        </p:nvSpPr>
        <p:spPr>
          <a:xfrm>
            <a:off x="5487269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FC0B1-7181-59F7-D443-BA08CB22B3DF}"/>
              </a:ext>
            </a:extLst>
          </p:cNvPr>
          <p:cNvSpPr txBox="1"/>
          <p:nvPr/>
        </p:nvSpPr>
        <p:spPr>
          <a:xfrm>
            <a:off x="2511684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044C9-BC8B-3076-7113-213FCC3C7543}"/>
              </a:ext>
            </a:extLst>
          </p:cNvPr>
          <p:cNvSpPr txBox="1"/>
          <p:nvPr/>
        </p:nvSpPr>
        <p:spPr>
          <a:xfrm>
            <a:off x="194094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0998E-6C8D-C944-182D-7EF0D6606250}"/>
              </a:ext>
            </a:extLst>
          </p:cNvPr>
          <p:cNvSpPr txBox="1"/>
          <p:nvPr/>
        </p:nvSpPr>
        <p:spPr>
          <a:xfrm>
            <a:off x="306215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330372-2C7E-16CE-B6CD-372F66F3329D}"/>
              </a:ext>
            </a:extLst>
          </p:cNvPr>
          <p:cNvSpPr txBox="1"/>
          <p:nvPr/>
        </p:nvSpPr>
        <p:spPr>
          <a:xfrm>
            <a:off x="5465368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8FB3F-9687-8EC0-B44C-1DDD0F670654}"/>
              </a:ext>
            </a:extLst>
          </p:cNvPr>
          <p:cNvSpPr txBox="1"/>
          <p:nvPr/>
        </p:nvSpPr>
        <p:spPr>
          <a:xfrm>
            <a:off x="489463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408F64-B459-1B63-C870-3F930F390B3C}"/>
              </a:ext>
            </a:extLst>
          </p:cNvPr>
          <p:cNvSpPr txBox="1"/>
          <p:nvPr/>
        </p:nvSpPr>
        <p:spPr>
          <a:xfrm>
            <a:off x="601584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8F174E-7E73-C1C1-732F-2F0CBFAA4352}"/>
              </a:ext>
            </a:extLst>
          </p:cNvPr>
          <p:cNvSpPr txBox="1"/>
          <p:nvPr/>
        </p:nvSpPr>
        <p:spPr>
          <a:xfrm>
            <a:off x="8457322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F3E3CB-3E66-64AF-9526-0D7C16E3B852}"/>
              </a:ext>
            </a:extLst>
          </p:cNvPr>
          <p:cNvSpPr txBox="1"/>
          <p:nvPr/>
        </p:nvSpPr>
        <p:spPr>
          <a:xfrm>
            <a:off x="788658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AB5093-E8F0-BD91-8D2B-7F8745C9470C}"/>
              </a:ext>
            </a:extLst>
          </p:cNvPr>
          <p:cNvSpPr txBox="1"/>
          <p:nvPr/>
        </p:nvSpPr>
        <p:spPr>
          <a:xfrm>
            <a:off x="900779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FBEA01-13EE-B33D-46BF-67369CBCE59C}"/>
              </a:ext>
            </a:extLst>
          </p:cNvPr>
          <p:cNvSpPr txBox="1"/>
          <p:nvPr/>
        </p:nvSpPr>
        <p:spPr>
          <a:xfrm>
            <a:off x="2511684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C14BF-D134-987D-8BC2-760A39DABB50}"/>
              </a:ext>
            </a:extLst>
          </p:cNvPr>
          <p:cNvSpPr txBox="1"/>
          <p:nvPr/>
        </p:nvSpPr>
        <p:spPr>
          <a:xfrm>
            <a:off x="194094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B9B1E7-211B-6E54-1B93-1AD9EACDF05E}"/>
              </a:ext>
            </a:extLst>
          </p:cNvPr>
          <p:cNvSpPr txBox="1"/>
          <p:nvPr/>
        </p:nvSpPr>
        <p:spPr>
          <a:xfrm>
            <a:off x="306215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2B42DD-7578-0A0D-7C04-C8EF806DE862}"/>
              </a:ext>
            </a:extLst>
          </p:cNvPr>
          <p:cNvSpPr txBox="1"/>
          <p:nvPr/>
        </p:nvSpPr>
        <p:spPr>
          <a:xfrm>
            <a:off x="5601314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3FF6C4-B25B-C8EA-42DC-760A0127F819}"/>
              </a:ext>
            </a:extLst>
          </p:cNvPr>
          <p:cNvSpPr txBox="1"/>
          <p:nvPr/>
        </p:nvSpPr>
        <p:spPr>
          <a:xfrm>
            <a:off x="503057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5ADBB9-5AD6-4ED7-1DE6-64E45EE9D1D9}"/>
              </a:ext>
            </a:extLst>
          </p:cNvPr>
          <p:cNvSpPr txBox="1"/>
          <p:nvPr/>
        </p:nvSpPr>
        <p:spPr>
          <a:xfrm>
            <a:off x="615178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50C03-1F47-0DEB-ACE4-DDE21A73EF1A}"/>
              </a:ext>
            </a:extLst>
          </p:cNvPr>
          <p:cNvSpPr txBox="1"/>
          <p:nvPr/>
        </p:nvSpPr>
        <p:spPr>
          <a:xfrm>
            <a:off x="7907670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0BBCBB-AD7B-B9F4-345A-627008D6A974}"/>
              </a:ext>
            </a:extLst>
          </p:cNvPr>
          <p:cNvSpPr txBox="1"/>
          <p:nvPr/>
        </p:nvSpPr>
        <p:spPr>
          <a:xfrm>
            <a:off x="8476004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53B7F2-F03E-8E38-F801-82B680C40113}"/>
              </a:ext>
            </a:extLst>
          </p:cNvPr>
          <p:cNvSpPr txBox="1"/>
          <p:nvPr/>
        </p:nvSpPr>
        <p:spPr>
          <a:xfrm>
            <a:off x="9011737" y="2516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7F4A84-35EF-0233-55AC-63BF5FF9725D}"/>
              </a:ext>
            </a:extLst>
          </p:cNvPr>
          <p:cNvSpPr txBox="1"/>
          <p:nvPr/>
        </p:nvSpPr>
        <p:spPr>
          <a:xfrm>
            <a:off x="1943350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7AAE57-F2D4-FC98-3B84-45D5DC664BD1}"/>
              </a:ext>
            </a:extLst>
          </p:cNvPr>
          <p:cNvSpPr txBox="1"/>
          <p:nvPr/>
        </p:nvSpPr>
        <p:spPr>
          <a:xfrm>
            <a:off x="251168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55BF5-8496-FCE4-3188-1C88DAD177E1}"/>
              </a:ext>
            </a:extLst>
          </p:cNvPr>
          <p:cNvSpPr txBox="1"/>
          <p:nvPr/>
        </p:nvSpPr>
        <p:spPr>
          <a:xfrm>
            <a:off x="3047417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BF4D3-4060-CC89-62CF-97781AEB0A18}"/>
              </a:ext>
            </a:extLst>
          </p:cNvPr>
          <p:cNvSpPr txBox="1"/>
          <p:nvPr/>
        </p:nvSpPr>
        <p:spPr>
          <a:xfrm>
            <a:off x="364299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46D1-C3EF-74A2-2B74-0A58C9EF3132}"/>
              </a:ext>
            </a:extLst>
          </p:cNvPr>
          <p:cNvSpPr txBox="1"/>
          <p:nvPr/>
        </p:nvSpPr>
        <p:spPr>
          <a:xfrm>
            <a:off x="5034071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631E48-FE94-A298-5E63-5DCF0C6223BB}"/>
              </a:ext>
            </a:extLst>
          </p:cNvPr>
          <p:cNvSpPr txBox="1"/>
          <p:nvPr/>
        </p:nvSpPr>
        <p:spPr>
          <a:xfrm>
            <a:off x="560240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58F1B4-CFF9-6721-ABFA-668A73588630}"/>
              </a:ext>
            </a:extLst>
          </p:cNvPr>
          <p:cNvSpPr txBox="1"/>
          <p:nvPr/>
        </p:nvSpPr>
        <p:spPr>
          <a:xfrm>
            <a:off x="6138138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AABDD-8624-3063-B400-324066362576}"/>
              </a:ext>
            </a:extLst>
          </p:cNvPr>
          <p:cNvSpPr txBox="1"/>
          <p:nvPr/>
        </p:nvSpPr>
        <p:spPr>
          <a:xfrm>
            <a:off x="673371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02D0F-0E24-6A17-7704-20AE9F279F7C}"/>
              </a:ext>
            </a:extLst>
          </p:cNvPr>
          <p:cNvSpPr txBox="1"/>
          <p:nvPr/>
        </p:nvSpPr>
        <p:spPr>
          <a:xfrm>
            <a:off x="7304709" y="3614692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248667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8278</TotalTime>
  <Words>3240</Words>
  <Application>Microsoft Office PowerPoint</Application>
  <PresentationFormat>Widescreen</PresentationFormat>
  <Paragraphs>373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L6 Control</vt:lpstr>
      <vt:lpstr>Computer Vision Tasks</vt:lpstr>
      <vt:lpstr>Outline</vt:lpstr>
      <vt:lpstr>Object Detection: Task Definition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PowerPoint Presentation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Faster R-CNN: Loss Function</vt:lpstr>
      <vt:lpstr>3 Variants of R-CNN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Summary of Object Detectors</vt:lpstr>
      <vt:lpstr>Outline</vt:lpstr>
      <vt:lpstr>Types of Segmentation Tasks</vt:lpstr>
      <vt:lpstr>Semantic Segmentation: Task Definition</vt:lpstr>
      <vt:lpstr>Fully Convolutional Network (FCN)</vt:lpstr>
      <vt:lpstr>Ground Truth Per-Pixel Labels</vt:lpstr>
      <vt:lpstr>Ground Truth Per-Pixel Labels</vt:lpstr>
      <vt:lpstr>More Efficient FCN</vt:lpstr>
      <vt:lpstr>Unpooling for Upsampling </vt:lpstr>
      <vt:lpstr>Bilinear/Bicubic Interpolation for Upsampling</vt:lpstr>
      <vt:lpstr>Max Unpooling</vt:lpstr>
      <vt:lpstr>Recall: Regular Convolution</vt:lpstr>
      <vt:lpstr>Learnable Upsampling: Transposed Convolution</vt:lpstr>
      <vt:lpstr>Transposed Convolution 1D Example</vt:lpstr>
      <vt:lpstr>Semantic Segmentation: Fully Convolutional Network</vt:lpstr>
      <vt:lpstr>Mask R-CNN for Instance Segmentation</vt:lpstr>
      <vt:lpstr>Mask R-CNN for Instance Segmentation</vt:lpstr>
      <vt:lpstr>Example Target Segmentation Masks</vt:lpstr>
      <vt:lpstr>PowerPoint Presentation</vt:lpstr>
      <vt:lpstr>PowerPoint Presentation</vt:lpstr>
      <vt:lpstr>Single-Object Detection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932</cp:revision>
  <dcterms:created xsi:type="dcterms:W3CDTF">2020-05-28T21:34:29Z</dcterms:created>
  <dcterms:modified xsi:type="dcterms:W3CDTF">2023-11-18T11:22:03Z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